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8" r:id="rId3"/>
    <p:sldId id="259" r:id="rId4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ED7D31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79" autoAdjust="0"/>
    <p:restoredTop sz="96353" autoAdjust="0"/>
  </p:normalViewPr>
  <p:slideViewPr>
    <p:cSldViewPr snapToGrid="0">
      <p:cViewPr varScale="1">
        <p:scale>
          <a:sx n="76" d="100"/>
          <a:sy n="76" d="100"/>
        </p:scale>
        <p:origin x="30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272" y="1"/>
            <a:ext cx="2919519" cy="4951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505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6" y="4749692"/>
            <a:ext cx="5389880" cy="3886111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272" y="9374302"/>
            <a:ext cx="2919519" cy="4951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1522831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7577D806-C5BA-49A8-98E5-4F0494AB58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965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71A392-9CB4-4D58-A531-01CD850FEE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962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47360" y="743402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87" name="テキスト プレースホルダー 2">
            <a:extLst>
              <a:ext uri="{FF2B5EF4-FFF2-40B4-BE49-F238E27FC236}">
                <a16:creationId xmlns:a16="http://schemas.microsoft.com/office/drawing/2014/main" id="{5FF78699-4F68-46C6-8C64-77953B9AC0E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230228" y="1845398"/>
            <a:ext cx="1411744" cy="270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490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77B3AD93-0A56-49A1-8DC0-020B3C3E7B2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0970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205BE36E-3E94-41AE-B187-DCBC31F9C33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967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8" name="テキスト プレースホルダー 2">
            <a:extLst>
              <a:ext uri="{FF2B5EF4-FFF2-40B4-BE49-F238E27FC236}">
                <a16:creationId xmlns:a16="http://schemas.microsoft.com/office/drawing/2014/main" id="{EF52C40E-7212-4A19-BC9B-199AFAFBB0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5962" y="101265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9" name="テキスト プレースホルダー 2">
            <a:extLst>
              <a:ext uri="{FF2B5EF4-FFF2-40B4-BE49-F238E27FC236}">
                <a16:creationId xmlns:a16="http://schemas.microsoft.com/office/drawing/2014/main" id="{55D8C785-894C-45F5-8FEC-177E9AD5C8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3034" y="101194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0" name="テキスト プレースホルダー 2">
            <a:extLst>
              <a:ext uri="{FF2B5EF4-FFF2-40B4-BE49-F238E27FC236}">
                <a16:creationId xmlns:a16="http://schemas.microsoft.com/office/drawing/2014/main" id="{BADDE47C-4F88-492A-ABE3-0E94FB5F7BB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5962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>
            <a:extLst>
              <a:ext uri="{FF2B5EF4-FFF2-40B4-BE49-F238E27FC236}">
                <a16:creationId xmlns:a16="http://schemas.microsoft.com/office/drawing/2014/main" id="{90F43782-5D37-4EC2-83C3-B0D3E2B0CB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253034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4" name="テキスト プレースホルダー 2">
            <a:extLst>
              <a:ext uri="{FF2B5EF4-FFF2-40B4-BE49-F238E27FC236}">
                <a16:creationId xmlns:a16="http://schemas.microsoft.com/office/drawing/2014/main" id="{44FF5F9E-D1C9-4889-989E-C0EF7B020B0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05962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5" name="テキスト プレースホルダー 2">
            <a:extLst>
              <a:ext uri="{FF2B5EF4-FFF2-40B4-BE49-F238E27FC236}">
                <a16:creationId xmlns:a16="http://schemas.microsoft.com/office/drawing/2014/main" id="{15F4F629-B9B6-4065-9320-2BB000EA31D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253034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2EA7C-98B2-4B76-B792-09CC3AD4AC1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04168996"/>
              </p:ext>
            </p:extLst>
          </p:nvPr>
        </p:nvGraphicFramePr>
        <p:xfrm>
          <a:off x="176961" y="2144467"/>
          <a:ext cx="6491779" cy="1493802"/>
        </p:xfrm>
        <a:graphic>
          <a:graphicData uri="http://schemas.openxmlformats.org/drawingml/2006/table">
            <a:tbl>
              <a:tblPr/>
              <a:tblGrid>
                <a:gridCol w="1632789">
                  <a:extLst>
                    <a:ext uri="{9D8B030D-6E8A-4147-A177-3AD203B41FA5}">
                      <a16:colId xmlns:a16="http://schemas.microsoft.com/office/drawing/2014/main" val="3863416504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52521505"/>
                    </a:ext>
                  </a:extLst>
                </a:gridCol>
                <a:gridCol w="2744440">
                  <a:extLst>
                    <a:ext uri="{9D8B030D-6E8A-4147-A177-3AD203B41FA5}">
                      <a16:colId xmlns:a16="http://schemas.microsoft.com/office/drawing/2014/main" val="1553230457"/>
                    </a:ext>
                  </a:extLst>
                </a:gridCol>
              </a:tblGrid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開口部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7.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蓄電池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13.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手すりの設置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20794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2.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太陽熱利用システム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8.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ビルトイン食器洗機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14.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段差解消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15179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3.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節水型トイレ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9.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掃除しやすいレンジフード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15.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廊下幅等の拡張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73316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4.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高断熱浴槽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10.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ビルトイン自動調理対応コンロ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16.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 衝撃緩和畳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50959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5. 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高効率給湯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器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11.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浴室乾燥機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17.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空気清浄機能・換気機能付きエアコン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9128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6.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節湯水栓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12.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宅配ボックス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18.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キッチンセットの交換を伴う対面化改修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59476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5352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子育てグリーン住宅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支援事業｜工事写真台紙（工事前）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655031"/>
            <a:ext cx="6497062" cy="2983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1824427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5029230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対象リフォーム工事</a:t>
              </a:r>
              <a:r>
                <a:rPr lang="ja-JP" altLang="en-US" sz="900" b="1" dirty="0">
                  <a:solidFill>
                    <a:schemeClr val="bg1"/>
                  </a:solidFill>
                </a:rPr>
                <a:t>（下記の番号を１つ入力してください）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5209673" y="1086989"/>
              <a:ext cx="1467812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2" y="668232"/>
            <a:ext cx="6570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・住宅省エネポータルでは工事ごと、工程別に写真を提出（アップロード）する必要があります。（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工事ごと、工程別にファイルを分けて作成し、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・複数の写真が必要な工事では、どの部位の写真か分かるように入力してください。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・</a:t>
            </a:r>
            <a:r>
              <a:rPr kumimoji="1" lang="en-US" altLang="ja-JP" sz="800" dirty="0">
                <a:solidFill>
                  <a:srgbClr val="FF0000"/>
                </a:solidFill>
              </a:rPr>
              <a:t>2025</a:t>
            </a:r>
            <a:r>
              <a:rPr kumimoji="1" lang="ja-JP" altLang="en-US" sz="800" dirty="0">
                <a:solidFill>
                  <a:srgbClr val="FF0000"/>
                </a:solidFill>
              </a:rPr>
              <a:t>年</a:t>
            </a:r>
            <a:r>
              <a:rPr kumimoji="1" lang="en-US" altLang="ja-JP" sz="800" dirty="0">
                <a:solidFill>
                  <a:srgbClr val="FF0000"/>
                </a:solidFill>
              </a:rPr>
              <a:t>4</a:t>
            </a:r>
            <a:r>
              <a:rPr kumimoji="1" lang="ja-JP" altLang="en-US" sz="800" dirty="0">
                <a:solidFill>
                  <a:srgbClr val="FF0000"/>
                </a:solidFill>
              </a:rPr>
              <a:t>月</a:t>
            </a:r>
            <a:r>
              <a:rPr kumimoji="1" lang="en-US" altLang="ja-JP" sz="800" dirty="0">
                <a:solidFill>
                  <a:srgbClr val="FF0000"/>
                </a:solidFill>
              </a:rPr>
              <a:t>30</a:t>
            </a:r>
            <a:r>
              <a:rPr kumimoji="1" lang="ja-JP" altLang="en-US" sz="800" dirty="0">
                <a:solidFill>
                  <a:srgbClr val="FF0000"/>
                </a:solidFill>
              </a:rPr>
              <a:t>日以前に着工した工事の工事前写真が提出できない場合に限り「工事前写真・提出免除依頼書」を作成の上、アップロード　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してください。子育てグリーン住宅支援事務局が認める場合、工事前写真の提出が免除されます。</a:t>
            </a: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ただし提出が必須な工事前写真を撮り忘れた場合は、申請ができませんのでご留意ください。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工事【前】用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76528" y="1500427"/>
            <a:ext cx="6501493" cy="324000"/>
            <a:chOff x="174124" y="707097"/>
            <a:chExt cx="6501493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4124" y="707097"/>
              <a:ext cx="1579315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44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子育てグリーン住宅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支援事業｜工事写真台紙（工事前）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工事【前】用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前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0E89C6D5-5A70-49F6-94D4-23A0841CB6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4" name="テキスト プレースホルダー 63">
            <a:extLst>
              <a:ext uri="{FF2B5EF4-FFF2-40B4-BE49-F238E27FC236}">
                <a16:creationId xmlns:a16="http://schemas.microsoft.com/office/drawing/2014/main" id="{7A80B316-D5E9-476F-950B-9BA70537F73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3E5E74B8-DBC0-47DC-BA61-B5879FADE7E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1" name="テキスト プレースホルダー 70">
            <a:extLst>
              <a:ext uri="{FF2B5EF4-FFF2-40B4-BE49-F238E27FC236}">
                <a16:creationId xmlns:a16="http://schemas.microsoft.com/office/drawing/2014/main" id="{F23C884B-3265-4D79-97F9-6C9D479133A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2" name="テキスト プレースホルダー 71">
            <a:extLst>
              <a:ext uri="{FF2B5EF4-FFF2-40B4-BE49-F238E27FC236}">
                <a16:creationId xmlns:a16="http://schemas.microsoft.com/office/drawing/2014/main" id="{8E37ED26-7A96-4395-9103-4D522CC80C6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" name="テキスト プレースホルダー 39">
            <a:extLst>
              <a:ext uri="{FF2B5EF4-FFF2-40B4-BE49-F238E27FC236}">
                <a16:creationId xmlns:a16="http://schemas.microsoft.com/office/drawing/2014/main" id="{5DE7B92B-68F2-49E0-99CA-8A3969F3D2F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1" name="テキスト プレースホルダー 40">
            <a:extLst>
              <a:ext uri="{FF2B5EF4-FFF2-40B4-BE49-F238E27FC236}">
                <a16:creationId xmlns:a16="http://schemas.microsoft.com/office/drawing/2014/main" id="{70C4EFEC-E4EC-48C7-97E8-B63321022E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2" name="テキスト プレースホルダー 41">
            <a:extLst>
              <a:ext uri="{FF2B5EF4-FFF2-40B4-BE49-F238E27FC236}">
                <a16:creationId xmlns:a16="http://schemas.microsoft.com/office/drawing/2014/main" id="{B7AB2B24-1390-4E44-822E-320F438CDD9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0405D89-EB2C-438C-94B8-B19DD2A944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6" name="テキスト プレースホルダー 45">
            <a:extLst>
              <a:ext uri="{FF2B5EF4-FFF2-40B4-BE49-F238E27FC236}">
                <a16:creationId xmlns:a16="http://schemas.microsoft.com/office/drawing/2014/main" id="{F815C701-DF6B-4049-AB26-656CA4A358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7" name="テキスト プレースホルダー 46">
            <a:extLst>
              <a:ext uri="{FF2B5EF4-FFF2-40B4-BE49-F238E27FC236}">
                <a16:creationId xmlns:a16="http://schemas.microsoft.com/office/drawing/2014/main" id="{D4611246-1315-4125-BD0E-29127026E9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</vt:lpstr>
      <vt:lpstr>游ゴシック Light</vt:lpstr>
      <vt:lpstr>游明朝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2025-03-28T01:19:12Z</dcterms:modified>
</cp:coreProperties>
</file>